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408" r:id="rId3"/>
    <p:sldId id="507" r:id="rId4"/>
    <p:sldId id="489" r:id="rId5"/>
    <p:sldId id="467" r:id="rId6"/>
    <p:sldId id="476" r:id="rId7"/>
    <p:sldId id="477" r:id="rId8"/>
    <p:sldId id="478" r:id="rId9"/>
    <p:sldId id="494" r:id="rId10"/>
    <p:sldId id="493" r:id="rId11"/>
    <p:sldId id="486" r:id="rId12"/>
    <p:sldId id="482" r:id="rId13"/>
    <p:sldId id="349" r:id="rId14"/>
    <p:sldId id="481" r:id="rId15"/>
    <p:sldId id="483" r:id="rId16"/>
    <p:sldId id="484" r:id="rId17"/>
    <p:sldId id="496" r:id="rId18"/>
    <p:sldId id="501" r:id="rId19"/>
    <p:sldId id="510" r:id="rId20"/>
    <p:sldId id="502" r:id="rId21"/>
    <p:sldId id="503" r:id="rId22"/>
    <p:sldId id="504" r:id="rId23"/>
    <p:sldId id="500" r:id="rId24"/>
    <p:sldId id="505" r:id="rId25"/>
    <p:sldId id="351" r:id="rId26"/>
    <p:sldId id="508" r:id="rId27"/>
    <p:sldId id="437" r:id="rId28"/>
    <p:sldId id="511" r:id="rId29"/>
    <p:sldId id="438" r:id="rId30"/>
    <p:sldId id="439" r:id="rId31"/>
    <p:sldId id="442" r:id="rId32"/>
    <p:sldId id="455" r:id="rId33"/>
    <p:sldId id="512" r:id="rId34"/>
    <p:sldId id="446" r:id="rId35"/>
    <p:sldId id="509" r:id="rId36"/>
    <p:sldId id="491" r:id="rId37"/>
    <p:sldId id="492" r:id="rId38"/>
    <p:sldId id="490" r:id="rId39"/>
    <p:sldId id="513" r:id="rId40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86" autoAdjust="0"/>
  </p:normalViewPr>
  <p:slideViewPr>
    <p:cSldViewPr>
      <p:cViewPr varScale="1">
        <p:scale>
          <a:sx n="105" d="100"/>
          <a:sy n="105" d="100"/>
        </p:scale>
        <p:origin x="-1184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0938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illustrates problem of identifying</a:t>
            </a:r>
            <a:r>
              <a:rPr lang="en-US" baseline="0" dirty="0" smtClean="0"/>
              <a:t> particular goals of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34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35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5.wdp"/><Relationship Id="rId5" Type="http://schemas.openxmlformats.org/officeDocument/2006/relationships/image" Target="../media/image12.png"/><Relationship Id="rId6" Type="http://schemas.microsoft.com/office/2007/relationships/hdphoto" Target="../media/hdphoto6.wdp"/><Relationship Id="rId7" Type="http://schemas.openxmlformats.org/officeDocument/2006/relationships/image" Target="../media/image13.png"/><Relationship Id="rId8" Type="http://schemas.microsoft.com/office/2007/relationships/hdphoto" Target="../media/hdphoto7.wdp"/><Relationship Id="rId9" Type="http://schemas.openxmlformats.org/officeDocument/2006/relationships/image" Target="../media/image14.png"/><Relationship Id="rId1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hdphoto" Target="../media/hdphoto10.wdp"/><Relationship Id="rId12" Type="http://schemas.openxmlformats.org/officeDocument/2006/relationships/image" Target="../media/image17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microsoft.com/office/2007/relationships/hdphoto" Target="../media/hdphoto5.wdp"/><Relationship Id="rId6" Type="http://schemas.openxmlformats.org/officeDocument/2006/relationships/image" Target="../media/image13.png"/><Relationship Id="rId7" Type="http://schemas.microsoft.com/office/2007/relationships/hdphoto" Target="../media/hdphoto7.wdp"/><Relationship Id="rId8" Type="http://schemas.openxmlformats.org/officeDocument/2006/relationships/image" Target="../media/image15.png"/><Relationship Id="rId9" Type="http://schemas.microsoft.com/office/2007/relationships/hdphoto" Target="../media/hdphoto9.wdp"/><Relationship Id="rId10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23528" y="4894866"/>
            <a:ext cx="8232717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and Knowing Others’ Minds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3989879" y="5400576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99869" y="4477532"/>
            <a:ext cx="3684651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Joint</a:t>
            </a: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Action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2420888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539553" y="1196752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 abilities.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facilitative role in explaining the development, or the evolution, of mindreading abilities.</a:t>
            </a:r>
          </a:p>
        </p:txBody>
      </p:sp>
    </p:spTree>
    <p:extLst>
      <p:ext uri="{BB962C8B-B14F-4D97-AF65-F5344CB8AC3E}">
        <p14:creationId xmlns:p14="http://schemas.microsoft.com/office/powerpoint/2010/main" val="110352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41277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539553" y="1196752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 abilities.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facilitative role in explaining the development, or the evolution, of mindreading abilities.</a:t>
            </a:r>
          </a:p>
        </p:txBody>
      </p:sp>
    </p:spTree>
    <p:extLst>
      <p:ext uri="{BB962C8B-B14F-4D97-AF65-F5344CB8AC3E}">
        <p14:creationId xmlns:p14="http://schemas.microsoft.com/office/powerpoint/2010/main" val="2018774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501801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136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50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2" name="Curved Connector 11"/>
          <p:cNvCxnSpPr>
            <a:stCxn id="2" idx="0"/>
            <a:endCxn id="6" idx="2"/>
          </p:cNvCxnSpPr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64653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63688" y="3212976"/>
            <a:ext cx="4896544" cy="1944216"/>
            <a:chOff x="1763688" y="3212976"/>
            <a:chExt cx="4896544" cy="1944216"/>
          </a:xfrm>
        </p:grpSpPr>
        <p:cxnSp>
          <p:nvCxnSpPr>
            <p:cNvPr id="12" name="Curved Connector 11"/>
            <p:cNvCxnSpPr>
              <a:stCxn id="2" idx="0"/>
              <a:endCxn id="6" idx="2"/>
            </p:cNvCxnSpPr>
            <p:nvPr/>
          </p:nvCxnSpPr>
          <p:spPr bwMode="auto">
            <a:xfrm rot="5400000" flipH="1" flipV="1">
              <a:off x="4572000" y="2204864"/>
              <a:ext cx="1080120" cy="3096344"/>
            </a:xfrm>
            <a:prstGeom prst="curvedConnector2">
              <a:avLst/>
            </a:prstGeom>
            <a:solidFill>
              <a:srgbClr val="00B8FF"/>
            </a:solidFill>
            <a:ln w="38100" cap="flat" cmpd="sng" algn="ctr">
              <a:solidFill>
                <a:srgbClr val="FFFFFF">
                  <a:alpha val="34000"/>
                </a:srgbClr>
              </a:solidFill>
              <a:prstDash val="solid"/>
              <a:round/>
              <a:headEnd type="none" w="med" len="med"/>
              <a:tailEnd type="arrow"/>
            </a:ln>
            <a:effectLst>
              <a:glow rad="50800">
                <a:schemeClr val="tx1">
                  <a:alpha val="75000"/>
                </a:schemeClr>
              </a:glow>
            </a:effectLst>
          </p:spPr>
        </p:cxnSp>
        <p:sp>
          <p:nvSpPr>
            <p:cNvPr id="2" name="Rounded Rectangle 1"/>
            <p:cNvSpPr/>
            <p:nvPr/>
          </p:nvSpPr>
          <p:spPr bwMode="auto">
            <a:xfrm>
              <a:off x="2267744" y="4293096"/>
              <a:ext cx="2592288" cy="864096"/>
            </a:xfrm>
            <a:prstGeom prst="roundRect">
              <a:avLst/>
            </a:prstGeom>
            <a:solidFill>
              <a:srgbClr val="FFFFFF">
                <a:alpha val="34000"/>
              </a:srgb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yriad Web" charset="0"/>
                </a:rPr>
                <a:t>intention</a:t>
              </a:r>
              <a:r>
                <a:rPr kumimoji="0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yriad Web" charset="0"/>
                </a:rPr>
                <a:t> or other goal-state</a:t>
              </a: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endParaRPr>
            </a:p>
          </p:txBody>
        </p:sp>
        <p:cxnSp>
          <p:nvCxnSpPr>
            <p:cNvPr id="10" name="Curved Connector 9"/>
            <p:cNvCxnSpPr>
              <a:stCxn id="2" idx="0"/>
              <a:endCxn id="4" idx="6"/>
            </p:cNvCxnSpPr>
            <p:nvPr/>
          </p:nvCxnSpPr>
          <p:spPr bwMode="auto">
            <a:xfrm rot="16200000" flipV="1">
              <a:off x="2231740" y="2960948"/>
              <a:ext cx="864096" cy="1800200"/>
            </a:xfrm>
            <a:prstGeom prst="curvedConnector2">
              <a:avLst/>
            </a:prstGeom>
            <a:solidFill>
              <a:srgbClr val="00B8FF"/>
            </a:solidFill>
            <a:ln w="38100" cap="flat" cmpd="sng" algn="ctr">
              <a:solidFill>
                <a:srgbClr val="FFFFFF">
                  <a:alpha val="34000"/>
                </a:srgb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949725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63688" y="3212976"/>
            <a:ext cx="4896544" cy="1944216"/>
            <a:chOff x="1763688" y="3212976"/>
            <a:chExt cx="4896544" cy="1944216"/>
          </a:xfrm>
        </p:grpSpPr>
        <p:cxnSp>
          <p:nvCxnSpPr>
            <p:cNvPr id="12" name="Curved Connector 11"/>
            <p:cNvCxnSpPr>
              <a:stCxn id="2" idx="0"/>
              <a:endCxn id="6" idx="2"/>
            </p:cNvCxnSpPr>
            <p:nvPr/>
          </p:nvCxnSpPr>
          <p:spPr bwMode="auto">
            <a:xfrm rot="5400000" flipH="1" flipV="1">
              <a:off x="4572000" y="2204864"/>
              <a:ext cx="1080120" cy="3096344"/>
            </a:xfrm>
            <a:prstGeom prst="curvedConnector2">
              <a:avLst/>
            </a:prstGeom>
            <a:solidFill>
              <a:srgbClr val="00B8FF"/>
            </a:solidFill>
            <a:ln w="38100" cap="flat" cmpd="sng" algn="ctr">
              <a:solidFill>
                <a:srgbClr val="FFFFFF">
                  <a:alpha val="34000"/>
                </a:srgbClr>
              </a:solidFill>
              <a:prstDash val="solid"/>
              <a:round/>
              <a:headEnd type="none" w="med" len="med"/>
              <a:tailEnd type="arrow"/>
            </a:ln>
            <a:effectLst>
              <a:glow rad="50800">
                <a:schemeClr val="tx1">
                  <a:alpha val="75000"/>
                </a:schemeClr>
              </a:glow>
            </a:effectLst>
          </p:spPr>
        </p:cxnSp>
        <p:sp>
          <p:nvSpPr>
            <p:cNvPr id="2" name="Rounded Rectangle 1"/>
            <p:cNvSpPr/>
            <p:nvPr/>
          </p:nvSpPr>
          <p:spPr bwMode="auto">
            <a:xfrm>
              <a:off x="2267744" y="4293096"/>
              <a:ext cx="2592288" cy="864096"/>
            </a:xfrm>
            <a:prstGeom prst="roundRect">
              <a:avLst/>
            </a:prstGeom>
            <a:solidFill>
              <a:srgbClr val="FFFFFF">
                <a:alpha val="34000"/>
              </a:srgb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yriad Web" charset="0"/>
                </a:rPr>
                <a:t>intention</a:t>
              </a:r>
              <a:r>
                <a:rPr kumimoji="0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yriad Web" charset="0"/>
                </a:rPr>
                <a:t> or other goal-state</a:t>
              </a:r>
              <a:endParaRPr kumimoji="0" 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endParaRPr>
            </a:p>
          </p:txBody>
        </p:sp>
        <p:cxnSp>
          <p:nvCxnSpPr>
            <p:cNvPr id="10" name="Curved Connector 9"/>
            <p:cNvCxnSpPr>
              <a:stCxn id="2" idx="0"/>
              <a:endCxn id="4" idx="6"/>
            </p:cNvCxnSpPr>
            <p:nvPr/>
          </p:nvCxnSpPr>
          <p:spPr bwMode="auto">
            <a:xfrm rot="16200000" flipV="1">
              <a:off x="2231740" y="2960948"/>
              <a:ext cx="864096" cy="1800200"/>
            </a:xfrm>
            <a:prstGeom prst="curvedConnector2">
              <a:avLst/>
            </a:prstGeom>
            <a:solidFill>
              <a:srgbClr val="00B8FF"/>
            </a:solidFill>
            <a:ln w="38100" cap="flat" cmpd="sng" algn="ctr">
              <a:solidFill>
                <a:srgbClr val="FFFFFF">
                  <a:alpha val="34000"/>
                </a:srgb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467544" y="692696"/>
            <a:ext cx="7848872" cy="5760640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456234" y="5013176"/>
            <a:ext cx="5708054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possible to represent goal-directed actions without representing intentions.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414526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9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92138" y="36923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 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090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67544" y="369238"/>
            <a:ext cx="360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</p:spTree>
    <p:extLst>
      <p:ext uri="{BB962C8B-B14F-4D97-AF65-F5344CB8AC3E}">
        <p14:creationId xmlns:p14="http://schemas.microsoft.com/office/powerpoint/2010/main" val="513287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92138" y="36923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 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70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5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92138" y="369238"/>
            <a:ext cx="7868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 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</p:spTree>
    <p:extLst>
      <p:ext uri="{BB962C8B-B14F-4D97-AF65-F5344CB8AC3E}">
        <p14:creationId xmlns:p14="http://schemas.microsoft.com/office/powerpoint/2010/main" val="8441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5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92138" y="369238"/>
            <a:ext cx="7868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 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agents’ activities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this type of outcome would normally be facilitated by this type of coordination.</a:t>
            </a:r>
          </a:p>
        </p:txBody>
      </p:sp>
    </p:spTree>
    <p:extLst>
      <p:ext uri="{BB962C8B-B14F-4D97-AF65-F5344CB8AC3E}">
        <p14:creationId xmlns:p14="http://schemas.microsoft.com/office/powerpoint/2010/main" val="221658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5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92138" y="369238"/>
            <a:ext cx="7868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 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agents’ activities are coordinated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this type of outcome would normally be facilitated by this type of coordination.</a:t>
            </a:r>
          </a:p>
        </p:txBody>
      </p:sp>
    </p:spTree>
    <p:extLst>
      <p:ext uri="{BB962C8B-B14F-4D97-AF65-F5344CB8AC3E}">
        <p14:creationId xmlns:p14="http://schemas.microsoft.com/office/powerpoint/2010/main" val="2529603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5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92138" y="369238"/>
            <a:ext cx="7868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 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agents’ activities are coordinated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this type of outcome would normally be facilitated by this type of coordination.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0"/>
            <a:ext cx="3331790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Each agent expects each of the other agents to perform activities directed to the </a:t>
            </a:r>
            <a:r>
              <a:rPr lang="en-GB" i="0" dirty="0" smtClean="0"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2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73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144016" y="0"/>
            <a:ext cx="4157697" cy="6858000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75656" y="2924944"/>
            <a:ext cx="4608513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second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427884" y="3733948"/>
            <a:ext cx="503254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795585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764704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2852936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08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5" name="Text Box 7"/>
          <p:cNvSpPr txBox="1">
            <a:spLocks noChangeArrowheads="1"/>
          </p:cNvSpPr>
          <p:nvPr/>
        </p:nvSpPr>
        <p:spPr bwMode="auto">
          <a:xfrm>
            <a:off x="2628900" y="3214688"/>
            <a:ext cx="3886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i="0"/>
              <a:t>The problem of opaque means</a:t>
            </a:r>
          </a:p>
        </p:txBody>
      </p:sp>
    </p:spTree>
    <p:extLst>
      <p:ext uri="{BB962C8B-B14F-4D97-AF65-F5344CB8AC3E}">
        <p14:creationId xmlns:p14="http://schemas.microsoft.com/office/powerpoint/2010/main" val="4136838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5" name="Text Box 7"/>
          <p:cNvSpPr txBox="1">
            <a:spLocks noChangeArrowheads="1"/>
          </p:cNvSpPr>
          <p:nvPr/>
        </p:nvSpPr>
        <p:spPr bwMode="auto">
          <a:xfrm>
            <a:off x="2851016" y="3214688"/>
            <a:ext cx="34419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i="0" dirty="0"/>
              <a:t>The problem of </a:t>
            </a:r>
            <a:r>
              <a:rPr lang="en-GB" i="0" dirty="0" smtClean="0"/>
              <a:t>false belief</a:t>
            </a:r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3815201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9" name="Text Box 3"/>
          <p:cNvSpPr txBox="1">
            <a:spLocks noChangeArrowheads="1"/>
          </p:cNvSpPr>
          <p:nvPr/>
        </p:nvSpPr>
        <p:spPr bwMode="auto">
          <a:xfrm>
            <a:off x="600075" y="338138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/>
              <a:t>your-goal-is-my-goal</a:t>
            </a:r>
          </a:p>
        </p:txBody>
      </p:sp>
    </p:spTree>
    <p:extLst>
      <p:ext uri="{BB962C8B-B14F-4D97-AF65-F5344CB8AC3E}">
        <p14:creationId xmlns:p14="http://schemas.microsoft.com/office/powerpoint/2010/main" val="1575369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4" cstate="screen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00" b="98257" l="5626" r="82409">
                        <a14:foregroundMark x1="37639" y1="5652" x2="31616" y2="9033"/>
                        <a14:foregroundMark x1="11331" y1="54728" x2="5626" y2="48706"/>
                        <a14:foregroundMark x1="19334" y1="93450" x2="62441" y2="98257"/>
                        <a14:foregroundMark x1="78447" y1="45219" x2="82409" y2="43687"/>
                      </a14:backgroundRemoval>
                    </a14:imgEffect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 b="16401"/>
          <a:stretch/>
        </p:blipFill>
        <p:spPr>
          <a:xfrm>
            <a:off x="1854463" y="1124744"/>
            <a:ext cx="4157697" cy="5733256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3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544" y="369238"/>
            <a:ext cx="360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action, or something resembling one, comprising two or more agents’ goal-directed activities.</a:t>
            </a:r>
          </a:p>
        </p:txBody>
      </p:sp>
    </p:spTree>
    <p:extLst>
      <p:ext uri="{BB962C8B-B14F-4D97-AF65-F5344CB8AC3E}">
        <p14:creationId xmlns:p14="http://schemas.microsoft.com/office/powerpoint/2010/main" val="262404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Text Box 2"/>
          <p:cNvSpPr txBox="1">
            <a:spLocks noChangeArrowheads="1"/>
          </p:cNvSpPr>
          <p:nvPr/>
        </p:nvSpPr>
        <p:spPr bwMode="auto">
          <a:xfrm>
            <a:off x="600075" y="981075"/>
            <a:ext cx="3671888" cy="466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i="0" dirty="0"/>
              <a:t>1. We are about to engage in some joint </a:t>
            </a:r>
            <a:r>
              <a:rPr lang="en-GB" i="0" dirty="0" smtClean="0"/>
              <a:t>action* </a:t>
            </a:r>
            <a:r>
              <a:rPr lang="en-GB" i="0" dirty="0"/>
              <a:t>or other</a:t>
            </a:r>
          </a:p>
          <a:p>
            <a:pPr>
              <a:spcBef>
                <a:spcPct val="50000"/>
              </a:spcBef>
            </a:pPr>
            <a:r>
              <a:rPr lang="en-GB" i="0" dirty="0"/>
              <a:t>2. </a:t>
            </a:r>
            <a:r>
              <a:rPr lang="en-GB" i="0" dirty="0" smtClean="0"/>
              <a:t>I am not about to change my goal.</a:t>
            </a:r>
            <a:endParaRPr lang="en-GB" i="0" dirty="0"/>
          </a:p>
          <a:p>
            <a:pPr>
              <a:spcBef>
                <a:spcPct val="50000"/>
              </a:spcBef>
            </a:pPr>
            <a:r>
              <a:rPr lang="en-GB" i="0" dirty="0" smtClean="0"/>
              <a:t>Therefore</a:t>
            </a:r>
            <a:r>
              <a:rPr lang="en-GB" i="0" dirty="0"/>
              <a:t>:</a:t>
            </a:r>
          </a:p>
          <a:p>
            <a:pPr>
              <a:spcBef>
                <a:spcPct val="50000"/>
              </a:spcBef>
            </a:pPr>
            <a:r>
              <a:rPr lang="en-GB" i="0" dirty="0" smtClean="0"/>
              <a:t>3. Your actions also will be directed to this goal.</a:t>
            </a:r>
          </a:p>
          <a:p>
            <a:pPr>
              <a:spcBef>
                <a:spcPct val="50000"/>
              </a:spcBef>
            </a:pPr>
            <a:endParaRPr lang="en-GB" i="0" dirty="0"/>
          </a:p>
          <a:p>
            <a:pPr>
              <a:spcBef>
                <a:spcPct val="50000"/>
              </a:spcBef>
            </a:pPr>
            <a:r>
              <a:rPr lang="en-GB" i="0" dirty="0" smtClean="0"/>
              <a:t>[*in at least the minimal sense associated with distributive goals]</a:t>
            </a:r>
            <a:endParaRPr lang="en-GB" i="0" dirty="0"/>
          </a:p>
        </p:txBody>
      </p:sp>
      <p:sp>
        <p:nvSpPr>
          <p:cNvPr id="854019" name="Text Box 3"/>
          <p:cNvSpPr txBox="1">
            <a:spLocks noChangeArrowheads="1"/>
          </p:cNvSpPr>
          <p:nvPr/>
        </p:nvSpPr>
        <p:spPr bwMode="auto">
          <a:xfrm>
            <a:off x="600075" y="338138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/>
              <a:t>your-goal-is-my-goal</a:t>
            </a:r>
          </a:p>
        </p:txBody>
      </p:sp>
    </p:spTree>
    <p:extLst>
      <p:ext uri="{BB962C8B-B14F-4D97-AF65-F5344CB8AC3E}">
        <p14:creationId xmlns:p14="http://schemas.microsoft.com/office/powerpoint/2010/main" val="158952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4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2852936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8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4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8" y="2852936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0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732128"/>
            <a:ext cx="806489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“to </a:t>
            </a:r>
            <a:r>
              <a:rPr lang="en-US" i="0" dirty="0"/>
              <a:t>understand pointing, the subject needs to understand more than the individual goal-directed </a:t>
            </a:r>
            <a:r>
              <a:rPr lang="en-US" i="0" dirty="0" err="1"/>
              <a:t>behaviour</a:t>
            </a:r>
            <a:r>
              <a:rPr lang="en-US" i="0" dirty="0"/>
              <a:t>. She needs to understand </a:t>
            </a:r>
            <a:r>
              <a:rPr lang="en-US" i="0" dirty="0" smtClean="0"/>
              <a:t>that ... </a:t>
            </a:r>
            <a:r>
              <a:rPr lang="en-US" i="0" dirty="0"/>
              <a:t>the other attempts to communicate to her </a:t>
            </a:r>
            <a:r>
              <a:rPr lang="en-US" i="0" dirty="0" smtClean="0"/>
              <a:t>...  </a:t>
            </a:r>
            <a:r>
              <a:rPr lang="en-US" i="0" dirty="0"/>
              <a:t>and </a:t>
            </a:r>
            <a:r>
              <a:rPr lang="en-US" i="0" dirty="0" smtClean="0"/>
              <a:t>... the </a:t>
            </a:r>
            <a:r>
              <a:rPr lang="en-US" i="0" dirty="0"/>
              <a:t>communicative intention behind the </a:t>
            </a:r>
            <a:r>
              <a:rPr lang="en-US" i="0" dirty="0" smtClean="0"/>
              <a:t>gesture” 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Tomsello</a:t>
            </a:r>
            <a:r>
              <a:rPr lang="en-US" i="0" dirty="0" smtClean="0"/>
              <a:t> 2007)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744503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4" y="1110804"/>
            <a:ext cx="8064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/>
              <a:t>Csibra’s</a:t>
            </a:r>
            <a:r>
              <a:rPr lang="en-US" i="0" dirty="0" smtClean="0"/>
              <a:t> ‘two stances’:</a:t>
            </a:r>
          </a:p>
          <a:p>
            <a:endParaRPr lang="en-US" i="0" dirty="0"/>
          </a:p>
          <a:p>
            <a:r>
              <a:rPr lang="en-US" i="0" dirty="0" smtClean="0"/>
              <a:t>Teleological </a:t>
            </a:r>
            <a:r>
              <a:rPr lang="en-US" i="0" dirty="0"/>
              <a:t>and referential action interpretation </a:t>
            </a:r>
            <a:r>
              <a:rPr lang="en-US" i="0" dirty="0" smtClean="0"/>
              <a:t>‘rely </a:t>
            </a:r>
            <a:r>
              <a:rPr lang="en-US" i="0" dirty="0"/>
              <a:t>on different kinds of action </a:t>
            </a:r>
            <a:r>
              <a:rPr lang="en-US" i="0" dirty="0" smtClean="0"/>
              <a:t>understanding’</a:t>
            </a:r>
          </a:p>
          <a:p>
            <a:endParaRPr lang="en-US" i="0" dirty="0"/>
          </a:p>
          <a:p>
            <a:r>
              <a:rPr lang="en-US" i="0" dirty="0" smtClean="0"/>
              <a:t>These </a:t>
            </a:r>
            <a:r>
              <a:rPr lang="en-US" i="0" dirty="0"/>
              <a:t>are initially two distinct </a:t>
            </a:r>
            <a:r>
              <a:rPr lang="en-US" i="0" dirty="0" smtClean="0"/>
              <a:t>‘action </a:t>
            </a:r>
            <a:r>
              <a:rPr lang="en-US" i="0" dirty="0"/>
              <a:t>interpretation </a:t>
            </a:r>
            <a:r>
              <a:rPr lang="en-US" i="0" dirty="0" smtClean="0"/>
              <a:t>systems’ and they </a:t>
            </a:r>
            <a:r>
              <a:rPr lang="en-US" i="0" dirty="0"/>
              <a:t>come together later in </a:t>
            </a:r>
            <a:r>
              <a:rPr lang="en-US" i="0" dirty="0" smtClean="0"/>
              <a:t>development</a:t>
            </a:r>
          </a:p>
          <a:p>
            <a:endParaRPr lang="en-US" i="0" dirty="0"/>
          </a:p>
          <a:p>
            <a:pPr algn="r"/>
            <a:r>
              <a:rPr lang="en-US" i="0" dirty="0" err="1" smtClean="0"/>
              <a:t>Csibra</a:t>
            </a:r>
            <a:r>
              <a:rPr lang="en-US" i="0" dirty="0" smtClean="0"/>
              <a:t> (2003, p. 456) 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906261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520" y="836712"/>
            <a:ext cx="2171725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ability to share goals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3568" y="2227511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scene3d>
            <a:camera prst="orthographicFront">
              <a:rot lat="0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understanding communicative intent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88107" y="3595663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communication by language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 rot="60000">
            <a:off x="816099" y="4963815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full mindreading abilities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>
            <a:off x="1337383" y="1606153"/>
            <a:ext cx="858353" cy="621358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83768" y="2996952"/>
            <a:ext cx="0" cy="598711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11760" y="4365104"/>
            <a:ext cx="0" cy="598711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0" name="Straight Arrow Connector 9"/>
          <p:cNvCxnSpPr>
            <a:stCxn id="14" idx="2"/>
          </p:cNvCxnSpPr>
          <p:nvPr/>
        </p:nvCxnSpPr>
        <p:spPr bwMode="auto">
          <a:xfrm flipH="1">
            <a:off x="2627784" y="2635751"/>
            <a:ext cx="2958071" cy="959912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3" name="Straight Arrow Connector 12"/>
          <p:cNvCxnSpPr>
            <a:stCxn id="16" idx="2"/>
          </p:cNvCxnSpPr>
          <p:nvPr/>
        </p:nvCxnSpPr>
        <p:spPr bwMode="auto">
          <a:xfrm flipH="1">
            <a:off x="2627784" y="4435951"/>
            <a:ext cx="2742047" cy="527864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4499992" y="2204864"/>
            <a:ext cx="2171725" cy="430887"/>
          </a:xfrm>
          <a:prstGeom prst="rect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solidFill>
                  <a:schemeClr val="bg1">
                    <a:lumMod val="7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other stuff</a:t>
            </a:r>
            <a:endParaRPr lang="en-GB" i="0" dirty="0">
              <a:solidFill>
                <a:schemeClr val="bg1">
                  <a:lumMod val="7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4283968" y="4005064"/>
            <a:ext cx="2171725" cy="430887"/>
          </a:xfrm>
          <a:prstGeom prst="rect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solidFill>
                  <a:schemeClr val="bg1">
                    <a:lumMod val="7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other stuff</a:t>
            </a:r>
            <a:endParaRPr lang="en-GB" i="0" dirty="0">
              <a:solidFill>
                <a:schemeClr val="bg1">
                  <a:lumMod val="7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267744" y="692696"/>
            <a:ext cx="3024336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minimal mindreading abilities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 bwMode="auto">
          <a:xfrm flipH="1">
            <a:off x="2411760" y="1462137"/>
            <a:ext cx="1368152" cy="742727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3752033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1895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apezoid 15"/>
          <p:cNvSpPr/>
          <p:nvPr/>
        </p:nvSpPr>
        <p:spPr bwMode="auto">
          <a:xfrm rot="19063148">
            <a:off x="2605409" y="-825459"/>
            <a:ext cx="2589976" cy="10065635"/>
          </a:xfrm>
          <a:prstGeom prst="trapezoid">
            <a:avLst>
              <a:gd name="adj" fmla="val 48983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rapezoid 19"/>
          <p:cNvSpPr/>
          <p:nvPr/>
        </p:nvSpPr>
        <p:spPr bwMode="auto">
          <a:xfrm rot="18181562">
            <a:off x="3729390" y="-1814908"/>
            <a:ext cx="2589976" cy="10695804"/>
          </a:xfrm>
          <a:prstGeom prst="trapezoid">
            <a:avLst>
              <a:gd name="adj" fmla="val 48983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3" name="Trapezoid 22"/>
          <p:cNvSpPr/>
          <p:nvPr/>
        </p:nvSpPr>
        <p:spPr bwMode="auto">
          <a:xfrm rot="17356478">
            <a:off x="4206725" y="-2687334"/>
            <a:ext cx="2589976" cy="10065635"/>
          </a:xfrm>
          <a:prstGeom prst="trapezoid">
            <a:avLst>
              <a:gd name="adj" fmla="val 48983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4" name="Trapezoid 23"/>
          <p:cNvSpPr/>
          <p:nvPr/>
        </p:nvSpPr>
        <p:spPr bwMode="auto">
          <a:xfrm rot="16511045">
            <a:off x="3786090" y="-4411888"/>
            <a:ext cx="2589976" cy="10695804"/>
          </a:xfrm>
          <a:prstGeom prst="trapezoid">
            <a:avLst>
              <a:gd name="adj" fmla="val 48983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5" name="Trapezoid 24"/>
          <p:cNvSpPr/>
          <p:nvPr/>
        </p:nvSpPr>
        <p:spPr bwMode="auto">
          <a:xfrm rot="15902851">
            <a:off x="3630661" y="-5135767"/>
            <a:ext cx="2589976" cy="10065635"/>
          </a:xfrm>
          <a:prstGeom prst="trapezoid">
            <a:avLst>
              <a:gd name="adj" fmla="val 48983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6" name="Trapezoid 25"/>
          <p:cNvSpPr/>
          <p:nvPr/>
        </p:nvSpPr>
        <p:spPr bwMode="auto">
          <a:xfrm rot="19908126">
            <a:off x="1912985" y="93853"/>
            <a:ext cx="2589976" cy="10695804"/>
          </a:xfrm>
          <a:prstGeom prst="trapezoid">
            <a:avLst>
              <a:gd name="adj" fmla="val 48983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Trapezoid 26"/>
          <p:cNvSpPr/>
          <p:nvPr/>
        </p:nvSpPr>
        <p:spPr bwMode="auto">
          <a:xfrm rot="20736908">
            <a:off x="556276" y="496591"/>
            <a:ext cx="2589976" cy="10065635"/>
          </a:xfrm>
          <a:prstGeom prst="trapezoid">
            <a:avLst>
              <a:gd name="adj" fmla="val 48983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8" name="Trapezoid 27"/>
          <p:cNvSpPr/>
          <p:nvPr/>
        </p:nvSpPr>
        <p:spPr bwMode="auto">
          <a:xfrm>
            <a:off x="-754280" y="84435"/>
            <a:ext cx="2589976" cy="10695804"/>
          </a:xfrm>
          <a:prstGeom prst="trapezoid">
            <a:avLst>
              <a:gd name="adj" fmla="val 48983"/>
            </a:avLst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" name="Trapezoid 28"/>
          <p:cNvSpPr/>
          <p:nvPr/>
        </p:nvSpPr>
        <p:spPr bwMode="auto">
          <a:xfrm rot="852545">
            <a:off x="-2082699" y="496554"/>
            <a:ext cx="2589976" cy="10065635"/>
          </a:xfrm>
          <a:prstGeom prst="trapezoid">
            <a:avLst>
              <a:gd name="adj" fmla="val 48983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-684584" y="-531440"/>
            <a:ext cx="2304256" cy="230425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702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082699" y="-1397937"/>
            <a:ext cx="12617229" cy="12187594"/>
            <a:chOff x="-2082699" y="-1397937"/>
            <a:chExt cx="12617229" cy="12187594"/>
          </a:xfrm>
        </p:grpSpPr>
        <p:sp>
          <p:nvSpPr>
            <p:cNvPr id="16" name="Trapezoid 15"/>
            <p:cNvSpPr/>
            <p:nvPr/>
          </p:nvSpPr>
          <p:spPr bwMode="auto">
            <a:xfrm rot="19063148">
              <a:off x="2605409" y="-825459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0" name="Trapezoid 19"/>
            <p:cNvSpPr/>
            <p:nvPr/>
          </p:nvSpPr>
          <p:spPr bwMode="auto">
            <a:xfrm rot="18181562">
              <a:off x="3729390" y="-1814908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3" name="Trapezoid 22"/>
            <p:cNvSpPr/>
            <p:nvPr/>
          </p:nvSpPr>
          <p:spPr bwMode="auto">
            <a:xfrm rot="17356478">
              <a:off x="4206725" y="-2687334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4" name="Trapezoid 23"/>
            <p:cNvSpPr/>
            <p:nvPr/>
          </p:nvSpPr>
          <p:spPr bwMode="auto">
            <a:xfrm rot="16511045">
              <a:off x="3786090" y="-4411888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5" name="Trapezoid 24"/>
            <p:cNvSpPr/>
            <p:nvPr/>
          </p:nvSpPr>
          <p:spPr bwMode="auto">
            <a:xfrm rot="15902851">
              <a:off x="3630661" y="-5135767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6" name="Trapezoid 25"/>
            <p:cNvSpPr/>
            <p:nvPr/>
          </p:nvSpPr>
          <p:spPr bwMode="auto">
            <a:xfrm rot="19908126">
              <a:off x="1912985" y="93853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7" name="Trapezoid 26"/>
            <p:cNvSpPr/>
            <p:nvPr/>
          </p:nvSpPr>
          <p:spPr bwMode="auto">
            <a:xfrm rot="20736908">
              <a:off x="556276" y="496591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8" name="Trapezoid 27"/>
            <p:cNvSpPr/>
            <p:nvPr/>
          </p:nvSpPr>
          <p:spPr bwMode="auto">
            <a:xfrm>
              <a:off x="-754280" y="84435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9" name="Trapezoid 28"/>
            <p:cNvSpPr/>
            <p:nvPr/>
          </p:nvSpPr>
          <p:spPr bwMode="auto">
            <a:xfrm rot="852545">
              <a:off x="-2082699" y="496554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-684584" y="-531440"/>
              <a:ext cx="2304256" cy="2304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50800">
                <a:schemeClr val="tx1">
                  <a:alpha val="50000"/>
                </a:schemeClr>
              </a:glo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6908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-2082699" y="-1397937"/>
            <a:ext cx="12617229" cy="12187594"/>
            <a:chOff x="-2082699" y="-1397937"/>
            <a:chExt cx="12617229" cy="12187594"/>
          </a:xfrm>
        </p:grpSpPr>
        <p:sp>
          <p:nvSpPr>
            <p:cNvPr id="18" name="Trapezoid 17"/>
            <p:cNvSpPr/>
            <p:nvPr/>
          </p:nvSpPr>
          <p:spPr bwMode="auto">
            <a:xfrm rot="19063148">
              <a:off x="2605409" y="-825459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19" name="Trapezoid 18"/>
            <p:cNvSpPr/>
            <p:nvPr/>
          </p:nvSpPr>
          <p:spPr bwMode="auto">
            <a:xfrm rot="18181562">
              <a:off x="3729390" y="-1814908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0" name="Trapezoid 19"/>
            <p:cNvSpPr/>
            <p:nvPr/>
          </p:nvSpPr>
          <p:spPr bwMode="auto">
            <a:xfrm rot="17356478">
              <a:off x="4206725" y="-2687334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1" name="Trapezoid 20"/>
            <p:cNvSpPr/>
            <p:nvPr/>
          </p:nvSpPr>
          <p:spPr bwMode="auto">
            <a:xfrm rot="16511045">
              <a:off x="3786090" y="-4411888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2" name="Trapezoid 21"/>
            <p:cNvSpPr/>
            <p:nvPr/>
          </p:nvSpPr>
          <p:spPr bwMode="auto">
            <a:xfrm rot="15902851">
              <a:off x="3630661" y="-5135767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3" name="Trapezoid 22"/>
            <p:cNvSpPr/>
            <p:nvPr/>
          </p:nvSpPr>
          <p:spPr bwMode="auto">
            <a:xfrm rot="19908126">
              <a:off x="1912985" y="93853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4" name="Trapezoid 23"/>
            <p:cNvSpPr/>
            <p:nvPr/>
          </p:nvSpPr>
          <p:spPr bwMode="auto">
            <a:xfrm rot="20736908">
              <a:off x="556276" y="496591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5" name="Trapezoid 24"/>
            <p:cNvSpPr/>
            <p:nvPr/>
          </p:nvSpPr>
          <p:spPr bwMode="auto">
            <a:xfrm>
              <a:off x="-754280" y="84435"/>
              <a:ext cx="2589976" cy="10695804"/>
            </a:xfrm>
            <a:prstGeom prst="trapezoid">
              <a:avLst>
                <a:gd name="adj" fmla="val 48983"/>
              </a:avLst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6" name="Trapezoid 25"/>
            <p:cNvSpPr/>
            <p:nvPr/>
          </p:nvSpPr>
          <p:spPr bwMode="auto">
            <a:xfrm rot="852545">
              <a:off x="-2082699" y="496554"/>
              <a:ext cx="2589976" cy="10065635"/>
            </a:xfrm>
            <a:prstGeom prst="trapezoid">
              <a:avLst>
                <a:gd name="adj" fmla="val 48983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-684584" y="-531440"/>
              <a:ext cx="2304256" cy="23042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50800">
                <a:schemeClr val="tx1">
                  <a:alpha val="50000"/>
                </a:schemeClr>
              </a:glo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7" b="97380" l="6061" r="97576">
                        <a14:foregroundMark x1="63030" y1="65066" x2="91515" y2="96070"/>
                        <a14:foregroundMark x1="97576" y1="74672" x2="96364" y2="82533"/>
                        <a14:foregroundMark x1="47879" y1="72926" x2="33333" y2="81223"/>
                        <a14:foregroundMark x1="13939" y1="75983" x2="46667" y2="94323"/>
                        <a14:foregroundMark x1="21212" y1="89956" x2="12121" y2="97380"/>
                        <a14:foregroundMark x1="52121" y1="16157" x2="58788" y2="21397"/>
                        <a14:foregroundMark x1="29697" y1="26201" x2="29697" y2="26201"/>
                        <a14:foregroundMark x1="29697" y1="26201" x2="29697" y2="26201"/>
                        <a14:foregroundMark x1="30303" y1="21397" x2="30303" y2="21397"/>
                        <a14:foregroundMark x1="23636" y1="33188" x2="23636" y2="33188"/>
                        <a14:foregroundMark x1="61212" y1="19214" x2="61212" y2="19214"/>
                        <a14:foregroundMark x1="38182" y1="17467" x2="38182" y2="17467"/>
                        <a14:foregroundMark x1="45455" y1="15284" x2="45455" y2="15284"/>
                        <a14:foregroundMark x1="24242" y1="36681" x2="24242" y2="36681"/>
                        <a14:backgroundMark x1="21212" y1="28384" x2="21212" y2="28384"/>
                        <a14:backgroundMark x1="21212" y1="37555" x2="21212" y2="3755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23023"/>
          <a:stretch/>
        </p:blipFill>
        <p:spPr>
          <a:xfrm>
            <a:off x="179512" y="3241433"/>
            <a:ext cx="2095500" cy="2238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27784" y="3421842"/>
            <a:ext cx="1872208" cy="2058314"/>
          </a:xfrm>
          <a:prstGeom prst="rect">
            <a:avLst/>
          </a:prstGeom>
        </p:spPr>
      </p:pic>
      <p:pic>
        <p:nvPicPr>
          <p:cNvPr id="8" name="Picture 7" descr="apperly transparent.png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766"/>
          <a:stretch/>
        </p:blipFill>
        <p:spPr>
          <a:xfrm>
            <a:off x="3419872" y="3240817"/>
            <a:ext cx="2360948" cy="2236511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87824" y="980728"/>
            <a:ext cx="5608241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question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11560" y="1018904"/>
            <a:ext cx="288069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first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512" y="2009305"/>
            <a:ext cx="8676827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role of mindreading in joint 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2530" y="1667013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64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screen">
            <a:grayscl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3577872"/>
            <a:ext cx="1651000" cy="1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27784" y="3421842"/>
            <a:ext cx="1872208" cy="2058314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698" y="902330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084168" y="907126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5301208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7544" y="369238"/>
            <a:ext cx="360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 </a:t>
            </a:r>
            <a:r>
              <a:rPr lang="en-US" i="0" dirty="0"/>
              <a:t>goal-directed action, or something resembling one, comprising two or more agents’ goal-directed activities.</a:t>
            </a: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779912" y="908720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067944" y="2564904"/>
            <a:ext cx="4896544" cy="212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regular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in cooperative, cultural interactions during ontogeny leads 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73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_AA_3058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2002"/>
            <a:ext cx="9144000" cy="6919538"/>
          </a:xfrm>
          <a:prstGeom prst="rect">
            <a:avLst/>
          </a:prstGeom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87824" y="980728"/>
            <a:ext cx="5608241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question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11560" y="1018904"/>
            <a:ext cx="288069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first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512" y="2009305"/>
            <a:ext cx="8676827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mindreading in joint 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2530" y="1667013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59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610844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5055127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(Carpenter 2009, p. 381)</a:t>
            </a:r>
            <a:endParaRPr lang="en-US" i="0" dirty="0"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79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</a:t>
            </a:r>
            <a:r>
              <a:rPr lang="en-US" i="0" dirty="0" smtClean="0"/>
              <a:t>[shared] goal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705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3. 1 and 2 are common knowledge between us</a:t>
            </a:r>
            <a:r>
              <a:rPr lang="ja-JP" altLang="en-GB" i="0">
                <a:latin typeface="Arial"/>
                <a:cs typeface="Arial" charset="0"/>
              </a:rPr>
              <a:t>”</a:t>
            </a:r>
            <a:r>
              <a:rPr lang="en-GB" i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(Bratman 1993: View 4)</a:t>
            </a:r>
          </a:p>
        </p:txBody>
      </p:sp>
      <p:pic>
        <p:nvPicPr>
          <p:cNvPr id="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13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tman 2small.jpg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42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" b="98000" l="3000" r="98000">
                        <a14:foregroundMark x1="19500" y1="36000" x2="31000" y2="4500"/>
                        <a14:foregroundMark x1="41000" y1="8500" x2="61000" y2="9500"/>
                        <a14:foregroundMark x1="68000" y1="14500" x2="60000" y2="4500"/>
                        <a14:foregroundMark x1="60500" y1="1000" x2="26000" y2="3000"/>
                        <a14:foregroundMark x1="23000" y1="8000" x2="22000" y2="20000"/>
                        <a14:foregroundMark x1="18500" y1="17500" x2="18500" y2="29500"/>
                        <a14:foregroundMark x1="17000" y1="13000" x2="16000" y2="30500"/>
                        <a14:foregroundMark x1="95500" y1="60000" x2="95500" y2="94000"/>
                        <a14:foregroundMark x1="3000" y1="86000" x2="3000" y2="98000"/>
                        <a14:foregroundMark x1="98000" y1="56500" x2="98000" y2="61500"/>
                        <a14:foregroundMark x1="83500" y1="61500" x2="81500" y2="61500"/>
                        <a14:foregroundMark x1="14500" y1="15500" x2="12500" y2="19500"/>
                        <a14:foregroundMark x1="13500" y1="25500" x2="13500" y2="32000"/>
                        <a14:foregroundMark x1="27000" y1="41500" x2="13500" y2="40500"/>
                        <a14:foregroundMark x1="11500" y1="36500" x2="11500" y2="44500"/>
                        <a14:foregroundMark x1="14500" y1="48000" x2="14500" y2="54500"/>
                        <a14:foregroundMark x1="16000" y1="56500" x2="21000" y2="66500"/>
                        <a14:foregroundMark x1="11000" y1="22500" x2="10000" y2="36000"/>
                        <a14:backgroundMark x1="20000" y1="3500" x2="20000" y2="3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" y="4318000"/>
            <a:ext cx="2540000" cy="2540000"/>
          </a:xfrm>
          <a:prstGeom prst="rect">
            <a:avLst/>
          </a:prstGeom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We have a shared intention that we J =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2. I intend that we J in accordance with and because of la, lb, and meshing subplans of la and lb;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 </a:t>
            </a:r>
            <a:r>
              <a:rPr lang="ja-JP" altLang="en-GB" i="0">
                <a:latin typeface="Arial"/>
                <a:cs typeface="Arial" charset="0"/>
              </a:rPr>
              <a:t>“</a:t>
            </a:r>
            <a:r>
              <a:rPr lang="en-GB" i="0">
                <a:cs typeface="Arial" charset="0"/>
              </a:rPr>
              <a:t>3. 1 and 2 are common knowledge between us</a:t>
            </a:r>
            <a:r>
              <a:rPr lang="ja-JP" altLang="en-GB" i="0">
                <a:latin typeface="Arial"/>
                <a:cs typeface="Arial" charset="0"/>
              </a:rPr>
              <a:t>”</a:t>
            </a:r>
            <a:r>
              <a:rPr lang="en-GB" i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83568" y="332656"/>
            <a:ext cx="3888432" cy="792088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79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539553" y="1196752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 abilities.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facilitative role in explaining the development, or the evolution, of mindreading abilities.</a:t>
            </a:r>
          </a:p>
        </p:txBody>
      </p:sp>
    </p:spTree>
    <p:extLst>
      <p:ext uri="{BB962C8B-B14F-4D97-AF65-F5344CB8AC3E}">
        <p14:creationId xmlns:p14="http://schemas.microsoft.com/office/powerpoint/2010/main" val="33758195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35084</TotalTime>
  <Words>1396</Words>
  <Application>Microsoft Macintosh PowerPoint</Application>
  <PresentationFormat>On-screen Show (4:3)</PresentationFormat>
  <Paragraphs>233</Paragraphs>
  <Slides>39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1400</cp:revision>
  <cp:lastPrinted>2011-01-27T06:26:46Z</cp:lastPrinted>
  <dcterms:created xsi:type="dcterms:W3CDTF">2010-11-22T10:27:15Z</dcterms:created>
  <dcterms:modified xsi:type="dcterms:W3CDTF">2011-01-28T21:52:48Z</dcterms:modified>
  <cp:category/>
</cp:coreProperties>
</file>